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27515E"/>
    <a:srgbClr val="3C7E94"/>
    <a:srgbClr val="76D6EB"/>
    <a:srgbClr val="F2BF4E"/>
    <a:srgbClr val="D35C20"/>
    <a:srgbClr val="88EB08"/>
    <a:srgbClr val="61B744"/>
    <a:srgbClr val="226C7B"/>
    <a:srgbClr val="ECA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729"/>
  </p:normalViewPr>
  <p:slideViewPr>
    <p:cSldViewPr snapToGrid="0" snapToObjects="1">
      <p:cViewPr>
        <p:scale>
          <a:sx n="84" d="100"/>
          <a:sy n="84" d="100"/>
        </p:scale>
        <p:origin x="2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3657715" y="1666369"/>
            <a:ext cx="4876570" cy="3793981"/>
          </a:xfrm>
          <a:prstGeom prst="rect">
            <a:avLst/>
          </a:prstGeom>
        </p:spPr>
      </p:pic>
      <p:sp>
        <p:nvSpPr>
          <p:cNvPr id="12" name="TextBox 11"/>
          <p:cNvSpPr txBox="1"/>
          <p:nvPr/>
        </p:nvSpPr>
        <p:spPr>
          <a:xfrm>
            <a:off x="6671807" y="2568110"/>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a:t>
            </a:r>
            <a:r>
              <a:rPr lang="en-US" sz="2800" dirty="0" smtClean="0"/>
              <a:t>Process: Scatterplot Matrices Usi</a:t>
            </a:r>
            <a:r>
              <a:rPr lang="en-US" sz="2800" dirty="0" smtClean="0"/>
              <a:t>ng “Pairs”</a:t>
            </a:r>
            <a:endParaRPr lang="en-US" sz="2800" dirty="0" smtClean="0"/>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endParaRPr lang="en-US" dirty="0"/>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endParaRPr lang="en-US" sz="2400" dirty="0">
              <a:solidFill>
                <a:schemeClr val="accent6">
                  <a:lumMod val="75000"/>
                </a:schemeClr>
              </a:solidFill>
            </a:endParaRP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779806975"/>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0.0021</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-0.0175</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-0.0380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0.8227</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-0.1193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0.2359</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0.2611</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0.1548</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0.7426</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0.3021</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a:effectLst/>
                          <a:latin typeface="Calibri" charset="0"/>
                          <a:ea typeface="Calibri" charset="0"/>
                          <a:cs typeface="Calibri" charset="0"/>
                        </a:rPr>
                        <a:t>0.2144</a:t>
                      </a:r>
                      <a:endParaRPr lang="nb-NO" sz="2000" b="0" i="0" u="none" strike="noStrike">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0.2350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0.0983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0.7066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0.3708</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8275320" y="29870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275320" y="378993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75320" y="4533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a:t>
            </a:r>
            <a:r>
              <a:rPr lang="en-US" sz="2800" dirty="0" smtClean="0"/>
              <a:t>Box Plots</a:t>
            </a:r>
            <a:endParaRPr lang="en-US" sz="2800" dirty="0" smtClean="0"/>
          </a:p>
          <a:p>
            <a:endParaRPr lang="en-US" dirty="0" smtClean="0"/>
          </a:p>
          <a:p>
            <a:endParaRPr lang="en-US" dirty="0"/>
          </a:p>
        </p:txBody>
      </p:sp>
      <p:sp>
        <p:nvSpPr>
          <p:cNvPr id="14" name="TextBox 13"/>
          <p:cNvSpPr txBox="1"/>
          <p:nvPr/>
        </p:nvSpPr>
        <p:spPr>
          <a:xfrm>
            <a:off x="735495" y="1722120"/>
            <a:ext cx="4491825" cy="1754326"/>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a:p>
            <a:r>
              <a:rPr lang="en-US" b="1" i="1" dirty="0" smtClean="0">
                <a:solidFill>
                  <a:schemeClr val="accent6">
                    <a:lumMod val="75000"/>
                  </a:schemeClr>
                </a:solidFill>
              </a:rPr>
              <a:t>The scale of this box plot is being distorted by the outlier.  </a:t>
            </a:r>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32546" y="599662"/>
            <a:ext cx="6446094" cy="5015074"/>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a:t>
            </a:r>
            <a:r>
              <a:rPr lang="en-US" sz="2800" dirty="0" smtClean="0"/>
              <a:t>Box Plots</a:t>
            </a:r>
            <a:endParaRPr lang="en-US" sz="2800" dirty="0" smtClean="0"/>
          </a:p>
          <a:p>
            <a:endParaRPr lang="en-US" dirty="0" smtClean="0"/>
          </a:p>
          <a:p>
            <a:endParaRPr lang="en-US" dirty="0"/>
          </a:p>
        </p:txBody>
      </p:sp>
      <p:sp>
        <p:nvSpPr>
          <p:cNvPr id="14" name="TextBox 13"/>
          <p:cNvSpPr txBox="1"/>
          <p:nvPr/>
        </p:nvSpPr>
        <p:spPr>
          <a:xfrm>
            <a:off x="735495" y="1722120"/>
            <a:ext cx="4491825" cy="2862322"/>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a:p>
            <a:r>
              <a:rPr lang="en-US" b="1" i="1" dirty="0" smtClean="0">
                <a:solidFill>
                  <a:schemeClr val="accent6">
                    <a:lumMod val="75000"/>
                  </a:schemeClr>
                </a:solidFill>
              </a:rPr>
              <a:t>Now there is an issue with the retargeting column.  Reviewing the data set shows there is an entry with no results, which gives an infinite cost per result value.  It should be removed for further analysis.</a:t>
            </a:r>
          </a:p>
        </p:txBody>
      </p:sp>
      <p:sp>
        <p:nvSpPr>
          <p:cNvPr id="16" name="Oval 15"/>
          <p:cNvSpPr/>
          <p:nvPr/>
        </p:nvSpPr>
        <p:spPr>
          <a:xfrm>
            <a:off x="8657527" y="1046143"/>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a:t>
            </a:r>
            <a:r>
              <a:rPr lang="en-US" sz="2800" dirty="0" smtClean="0"/>
              <a:t>Box Plots</a:t>
            </a:r>
            <a:endParaRPr lang="en-US" sz="2800" dirty="0" smtClean="0"/>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3693319"/>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a:p>
            <a:r>
              <a:rPr lang="en-US" b="1" i="1" dirty="0" smtClean="0">
                <a:solidFill>
                  <a:schemeClr val="accent6">
                    <a:lumMod val="75000"/>
                  </a:schemeClr>
                </a:solidFill>
              </a:rPr>
              <a:t>This is an expected result </a:t>
            </a:r>
            <a:r>
              <a:rPr lang="mr-IN" b="1" i="1" dirty="0" smtClean="0">
                <a:solidFill>
                  <a:schemeClr val="accent6">
                    <a:lumMod val="75000"/>
                  </a:schemeClr>
                </a:solidFill>
              </a:rPr>
              <a:t>–</a:t>
            </a:r>
            <a:r>
              <a:rPr lang="en-US" b="1" i="1" dirty="0" smtClean="0">
                <a:solidFill>
                  <a:schemeClr val="accent6">
                    <a:lumMod val="75000"/>
                  </a:schemeClr>
                </a:solidFill>
              </a:rPr>
              <a:t> anecdotally, lead gen ads are more valuable to us, so it stands to reason they are costlier to obtain.</a:t>
            </a:r>
            <a:endParaRPr lang="en-US" b="1" i="1" dirty="0">
              <a:solidFill>
                <a:schemeClr val="accent6">
                  <a:lumMod val="75000"/>
                </a:schemeClr>
              </a:solidFill>
            </a:endParaRPr>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385542"/>
          </a:xfrm>
          <a:prstGeom prst="rect">
            <a:avLst/>
          </a:prstGeom>
          <a:noFill/>
        </p:spPr>
        <p:txBody>
          <a:bodyPr wrap="square" rtlCol="0">
            <a:spAutoFit/>
          </a:bodyPr>
          <a:lstStyle/>
          <a:p>
            <a:r>
              <a:rPr lang="en-US" sz="2800" dirty="0" smtClean="0"/>
              <a:t>Preliminary Findings/Statements</a:t>
            </a:r>
            <a:endParaRPr lang="en-US" sz="2800" dirty="0" smtClean="0"/>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a:t>
            </a:r>
            <a:r>
              <a:rPr lang="en-US" sz="2400" dirty="0"/>
              <a:t>impressions/spend/reach seem most positively correlated to link clicks</a:t>
            </a:r>
            <a:r>
              <a:rPr lang="en-US" sz="2400" dirty="0" smtClean="0"/>
              <a:t>.</a:t>
            </a:r>
          </a:p>
          <a:p>
            <a:pPr marL="457200" indent="-457200">
              <a:buFontTx/>
              <a:buAutoNum type="arabicPeriod"/>
            </a:pPr>
            <a:r>
              <a:rPr lang="en-US" sz="2400" dirty="0"/>
              <a:t>For traffic ads, there appears to be a stronger correlation between impressions/spend/reach and reactions. </a:t>
            </a:r>
          </a:p>
          <a:p>
            <a:pPr marL="457200" indent="-457200">
              <a:buAutoNum type="arabicPeriod"/>
            </a:pPr>
            <a:r>
              <a:rPr lang="en-US" sz="2400" dirty="0" smtClean="0"/>
              <a:t>For post ads, </a:t>
            </a:r>
            <a:r>
              <a:rPr lang="en-US" sz="2400" dirty="0"/>
              <a:t>correlations seem weaker than traffic ads.  Impressions/spend/reach seem most positively correlated to shares for post ad types</a:t>
            </a:r>
            <a:r>
              <a:rPr lang="en-US" sz="2400" dirty="0" smtClean="0"/>
              <a:t>.</a:t>
            </a:r>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908215"/>
          </a:xfrm>
          <a:prstGeom prst="rect">
            <a:avLst/>
          </a:prstGeom>
          <a:noFill/>
        </p:spPr>
        <p:txBody>
          <a:bodyPr wrap="square" rtlCol="0">
            <a:spAutoFit/>
          </a:bodyPr>
          <a:lstStyle/>
          <a:p>
            <a:r>
              <a:rPr lang="en-US" sz="2800" dirty="0" smtClean="0"/>
              <a:t>Up Next</a:t>
            </a:r>
            <a:endParaRPr lang="en-US" sz="2800" dirty="0" smtClean="0"/>
          </a:p>
          <a:p>
            <a:endParaRPr lang="en-US" dirty="0" smtClean="0"/>
          </a:p>
          <a:p>
            <a:pPr marL="457200" indent="-457200">
              <a:buAutoNum type="arabicPeriod"/>
            </a:pPr>
            <a:r>
              <a:rPr lang="en-US" sz="2400" dirty="0" smtClean="0"/>
              <a:t>Include organic post content to measure for the affect of paid campaigns vs. unpaid.</a:t>
            </a:r>
          </a:p>
          <a:p>
            <a:pPr marL="457200" indent="-457200">
              <a:buAutoNum type="arabicPeriod"/>
            </a:pPr>
            <a:r>
              <a:rPr lang="en-US" sz="2400" dirty="0" smtClean="0"/>
              <a:t>Design an experiment to test optimum spend levels (future sprint).</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endParaRPr lang="en-US" sz="2200" dirty="0" smtClean="0"/>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a:t>
            </a:r>
            <a:r>
              <a:rPr lang="en-US" sz="2800" dirty="0" smtClean="0"/>
              <a:t>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endParaRPr lang="en-US" sz="2400" dirty="0" smtClean="0"/>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endParaRPr lang="en-US" sz="2400" dirty="0" smtClean="0"/>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endParaRPr lang="en-US" sz="2400" dirty="0" smtClean="0"/>
          </a:p>
          <a:p>
            <a:pPr marL="342900" indent="-342900">
              <a:buAutoNum type="arabicPeriod"/>
            </a:pPr>
            <a:r>
              <a:rPr lang="en-US" sz="2400" dirty="0" smtClean="0"/>
              <a:t>Plot for patterns.</a:t>
            </a:r>
            <a:endParaRPr lang="en-US" sz="2400" dirty="0" smtClean="0"/>
          </a:p>
          <a:p>
            <a:pPr marL="342900" indent="-342900">
              <a:buAutoNum type="arabicPeriod"/>
            </a:pPr>
            <a:r>
              <a:rPr lang="en-US" sz="2400" dirty="0" smtClean="0"/>
              <a:t>Look for correlations.</a:t>
            </a:r>
            <a:endParaRPr lang="en-US" sz="2400" dirty="0" smtClean="0"/>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4581</TotalTime>
  <Words>774</Words>
  <Application>Microsoft Macintosh PowerPoint</Application>
  <PresentationFormat>Widescreen</PresentationFormat>
  <Paragraphs>139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69</cp:revision>
  <dcterms:created xsi:type="dcterms:W3CDTF">2017-10-26T06:05:04Z</dcterms:created>
  <dcterms:modified xsi:type="dcterms:W3CDTF">2018-02-15T07:03:25Z</dcterms:modified>
</cp:coreProperties>
</file>